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8882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18" roundtripDataSignature="AMtx7mjoJ25f27Qivrf3b/C69c95Ctk5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A65C096-6137-40A6-9791-288597A9E266}">
  <a:tblStyle styleId="{4A65C096-6137-40A6-9791-288597A9E2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39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o-R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dd8513186_2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dd8513186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add8513186_2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d50167b5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ad50167b53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add8513186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add851318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add8513186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dd8513186_2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add8513186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add8513186_2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d50167b5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ad50167b53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d763e6cb1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ad763e6cb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ad763e6cb1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dad4a8bdc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2adad4a8b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adad4a8bdc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9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21" name="Google Shape;21;p9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9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9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4" name="Google Shape;24;p9"/>
          <p:cNvGrpSpPr/>
          <p:nvPr/>
        </p:nvGrpSpPr>
        <p:grpSpPr>
          <a:xfrm>
            <a:off x="-8915" y="6057149"/>
            <a:ext cx="5498725" cy="820207"/>
            <a:chOff x="-6689" y="4553748"/>
            <a:chExt cx="4125119" cy="615155"/>
          </a:xfrm>
        </p:grpSpPr>
        <p:sp>
          <p:nvSpPr>
            <p:cNvPr id="25" name="Google Shape;25;p9"/>
            <p:cNvSpPr/>
            <p:nvPr/>
          </p:nvSpPr>
          <p:spPr>
            <a:xfrm rot="-5400000">
              <a:off x="1754302" y="2802395"/>
              <a:ext cx="612775" cy="4115481"/>
            </a:xfrm>
            <a:custGeom>
              <a:rect b="b" l="l" r="r" t="t"/>
              <a:pathLst>
                <a:path extrusionOk="0" h="4115481" w="612775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 rot="-5400000">
              <a:off x="1604659" y="3152814"/>
              <a:ext cx="410751" cy="3621427"/>
            </a:xfrm>
            <a:custGeom>
              <a:rect b="b" l="l" r="r" t="t"/>
              <a:pathLst>
                <a:path extrusionOk="0" h="3621427" w="410751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 rot="-5400000">
              <a:off x="1462308" y="3453376"/>
              <a:ext cx="241768" cy="3179761"/>
            </a:xfrm>
            <a:custGeom>
              <a:rect b="b" l="l" r="r" t="t"/>
              <a:pathLst>
                <a:path extrusionOk="0" h="3179761" w="241768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9"/>
          <p:cNvSpPr txBox="1"/>
          <p:nvPr>
            <p:ph type="ctrTitle"/>
          </p:nvPr>
        </p:nvSpPr>
        <p:spPr>
          <a:xfrm>
            <a:off x="1625176" y="584200"/>
            <a:ext cx="8735325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subTitle"/>
          </p:nvPr>
        </p:nvSpPr>
        <p:spPr>
          <a:xfrm>
            <a:off x="1625176" y="2616200"/>
            <a:ext cx="87353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 rot="5400000">
            <a:off x="4167998" y="-1247317"/>
            <a:ext cx="4462272" cy="1036050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 rot="5400000">
            <a:off x="7414141" y="2006957"/>
            <a:ext cx="5588000" cy="2742486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 rot="5400000">
            <a:off x="2132317" y="-329235"/>
            <a:ext cx="5588000" cy="741486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1218883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6500707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3" name="Google Shape;43;p11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12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48" name="Google Shape;48;p12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12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12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1" name="Google Shape;51;p12"/>
          <p:cNvSpPr txBox="1"/>
          <p:nvPr>
            <p:ph type="title"/>
          </p:nvPr>
        </p:nvSpPr>
        <p:spPr>
          <a:xfrm>
            <a:off x="1625177" y="2209801"/>
            <a:ext cx="8938472" cy="2764335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0" sz="5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1625176" y="4951266"/>
            <a:ext cx="7069519" cy="122093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sz="2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1218883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1218883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0" name="Google Shape;60;p13"/>
          <p:cNvSpPr txBox="1"/>
          <p:nvPr>
            <p:ph idx="3" type="body"/>
          </p:nvPr>
        </p:nvSpPr>
        <p:spPr>
          <a:xfrm>
            <a:off x="6496644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61" name="Google Shape;61;p13"/>
          <p:cNvSpPr txBox="1"/>
          <p:nvPr>
            <p:ph idx="4" type="body"/>
          </p:nvPr>
        </p:nvSpPr>
        <p:spPr>
          <a:xfrm>
            <a:off x="6500707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2" name="Google Shape;62;p13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descr="An empty placeholder to add an image. Click on the placeholder and select the image that you wish to add." id="84" name="Google Shape;84;p17"/>
          <p:cNvSpPr/>
          <p:nvPr>
            <p:ph idx="2" type="pic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85000">
              <a:srgbClr val="0D172F"/>
            </a:gs>
            <a:gs pos="100000">
              <a:srgbClr val="122041"/>
            </a:gs>
          </a:gsLst>
          <a:lin ang="36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8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1" name="Google Shape;11;p8"/>
            <p:cNvSpPr/>
            <p:nvPr/>
          </p:nvSpPr>
          <p:spPr>
            <a:xfrm>
              <a:off x="-9526" y="0"/>
              <a:ext cx="612775" cy="3919538"/>
            </a:xfrm>
            <a:custGeom>
              <a:rect b="b" l="l" r="r" t="t"/>
              <a:pathLst>
                <a:path extrusionOk="0" h="3919538" w="612775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-11906" y="0"/>
              <a:ext cx="410751" cy="3421856"/>
            </a:xfrm>
            <a:custGeom>
              <a:rect b="b" l="l" r="r" t="t"/>
              <a:pathLst>
                <a:path extrusionOk="0" h="3421856" w="410751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8"/>
            <p:cNvSpPr/>
            <p:nvPr/>
          </p:nvSpPr>
          <p:spPr>
            <a:xfrm>
              <a:off x="-7144" y="-2381"/>
              <a:ext cx="238919" cy="2976561"/>
            </a:xfrm>
            <a:custGeom>
              <a:rect b="b" l="l" r="r" t="t"/>
              <a:pathLst>
                <a:path extrusionOk="0" h="2976561" w="238919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8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/>
          <p:nvPr>
            <p:ph type="ctrTitle"/>
          </p:nvPr>
        </p:nvSpPr>
        <p:spPr>
          <a:xfrm>
            <a:off x="1979600" y="2035175"/>
            <a:ext cx="4240500" cy="15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ro-RO"/>
              <a:t>Detecția și recunoașterea obiectelor</a:t>
            </a:r>
            <a:endParaRPr/>
          </a:p>
        </p:txBody>
      </p:sp>
      <p:sp>
        <p:nvSpPr>
          <p:cNvPr id="105" name="Google Shape;105;p1"/>
          <p:cNvSpPr txBox="1"/>
          <p:nvPr>
            <p:ph idx="1" type="subTitle"/>
          </p:nvPr>
        </p:nvSpPr>
        <p:spPr>
          <a:xfrm>
            <a:off x="1141562" y="4273476"/>
            <a:ext cx="50025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Lemny Erich, 1311A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Popescu Vlad, 1311A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6704012" y="933451"/>
            <a:ext cx="4953000" cy="33020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-R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Imagine reprezentativă temă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3125" y="933450"/>
            <a:ext cx="5134751" cy="3301999"/>
          </a:xfrm>
          <a:prstGeom prst="rect">
            <a:avLst/>
          </a:prstGeom>
          <a:noFill/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 (maxim 3 slide-uri)</a:t>
            </a:r>
            <a:endParaRPr/>
          </a:p>
        </p:txBody>
      </p:sp>
      <p:sp>
        <p:nvSpPr>
          <p:cNvPr id="180" name="Google Shape;180;p5"/>
          <p:cNvSpPr txBox="1"/>
          <p:nvPr>
            <p:ph idx="1" type="body"/>
          </p:nvPr>
        </p:nvSpPr>
        <p:spPr>
          <a:xfrm>
            <a:off x="1218883" y="1706880"/>
            <a:ext cx="10285729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18082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81" name="Google Shape;18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988" y="1805963"/>
            <a:ext cx="5905500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dd8513186_2_24"/>
          <p:cNvSpPr txBox="1"/>
          <p:nvPr>
            <p:ph type="title"/>
          </p:nvPr>
        </p:nvSpPr>
        <p:spPr>
          <a:xfrm>
            <a:off x="1218875" y="523430"/>
            <a:ext cx="10360500" cy="735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Concluzii</a:t>
            </a:r>
            <a:endParaRPr/>
          </a:p>
        </p:txBody>
      </p:sp>
      <p:sp>
        <p:nvSpPr>
          <p:cNvPr id="188" name="Google Shape;188;g2add8513186_2_24"/>
          <p:cNvSpPr txBox="1"/>
          <p:nvPr>
            <p:ph idx="1" type="body"/>
          </p:nvPr>
        </p:nvSpPr>
        <p:spPr>
          <a:xfrm>
            <a:off x="1218875" y="1498625"/>
            <a:ext cx="10035000" cy="50334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 fontScale="92500" lnSpcReduction="20000"/>
          </a:bodyPr>
          <a:lstStyle/>
          <a:p>
            <a:pPr indent="-291411" lvl="0" marL="304746" rtl="0" algn="l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YOLOv8 reprezintă un model ușor antrenabil, în comparație cu utilizarea API-ului de la TensorFlow.</a:t>
            </a:r>
            <a:endParaRPr/>
          </a:p>
          <a:p>
            <a:pPr indent="0" lvl="0" marL="304746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1411" lvl="0" marL="304746" rtl="0" algn="l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Din rezultatele experimentale se poate zice că mărirea numărului de epoci la antrenare duce la un rezultat mai bun, în anumite limite.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Erich Lemny a scris codul în Google Colab, a contribuit la documentație și la prezentarea finală.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Popescu Vlad a contribuit la documentație, la prezentarea intermediară și finală.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Obiectivul de detecție și recunoaștere a obiectelor s-a îndeplinit. S-ar fi putut desigur realiza testarea mai multor modele pentru compararea rezultatelor.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S-ar putea încerca obținerea unor rezultate mai precise în condiții cât mai diverse, la diverse calități și achiziționate prin mai multe metode.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Cuprins</a:t>
            </a:r>
            <a:endParaRPr/>
          </a:p>
        </p:txBody>
      </p:sp>
      <p:sp>
        <p:nvSpPr>
          <p:cNvPr id="113" name="Google Shape;113;p2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04747" lvl="0" marL="30474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Context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Descrierea metodei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Evaluarea soluției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Concluzii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Context</a:t>
            </a:r>
            <a:endParaRPr/>
          </a:p>
        </p:txBody>
      </p:sp>
      <p:sp>
        <p:nvSpPr>
          <p:cNvPr id="119" name="Google Shape;119;p3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68246" lvl="0" marL="304746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Detecția obiectelor este o arie a vederii artificiale ce are drept scop identificarea mai multor elemente dintr-o imagine.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Modelele și algoritmii de la ora actuală produc rezultate impresionante și sunt ușor de adaptat la nevoile fiecăruia.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Cunoscând astea, ne-am propus să creăm o aplicație ce poate recunoaște obiecte obișnuite (din diferite categorii) dintr-o imagine.</a:t>
            </a:r>
            <a:endParaRPr/>
          </a:p>
          <a:p>
            <a:pPr indent="-1269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>
                <a:solidFill>
                  <a:schemeClr val="accent1"/>
                </a:solidFill>
              </a:rPr>
              <a:t>Aceste tehnologii sunt folosite deja în magazine din SUA și în depozite industriale.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d50167b53_0_4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Context</a:t>
            </a:r>
            <a:endParaRPr/>
          </a:p>
        </p:txBody>
      </p:sp>
      <p:sp>
        <p:nvSpPr>
          <p:cNvPr id="125" name="Google Shape;125;g2ad50167b53_0_4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Proiecte similare deja sunt pe larg utilizate în multiple industrii, ca exemplu la monitorizarea automată a unor conveiere la fabrici, în magazine la analizarea secțiilor cele mai populare, în depozite etc.</a:t>
            </a:r>
            <a:endParaRPr/>
          </a:p>
          <a:p>
            <a:pPr indent="-304746" lvl="0" marL="304746" rtl="0" algn="l">
              <a:spcBef>
                <a:spcPts val="1600"/>
              </a:spcBef>
              <a:spcAft>
                <a:spcPts val="0"/>
              </a:spcAft>
              <a:buSzPts val="1800"/>
              <a:buChar char="•"/>
            </a:pPr>
            <a:r>
              <a:rPr lang="ro-RO"/>
              <a:t>O provocare o constă alegerea unui model inițial și a unui set de date pentru antrenarea lui.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O altă provocare  în realizarea acestui tip de proiect constă în găsirea unui timp de antrenare (epoci) suficient de mic asftel incât să producă rezultate dorite.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dd8513186_2_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32" name="Google Shape;132;g2add8513186_2_0"/>
          <p:cNvSpPr txBox="1"/>
          <p:nvPr>
            <p:ph idx="1" type="body"/>
          </p:nvPr>
        </p:nvSpPr>
        <p:spPr>
          <a:xfrm>
            <a:off x="1218867" y="1706875"/>
            <a:ext cx="10195200" cy="4465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	Am folosit un model preantrenat (YOLOv8) pe care ulterior l-am antrenat noi cu un dataset custom, ce conține clasele obiectelor pe care ni le-am dorit să le recunoaștem. 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Pentru implementare, am folosit Python din mediul Google Colab, care rulează pe un TPU T4.</a:t>
            </a:r>
            <a:endParaRPr sz="26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Acest dataset conține:</a:t>
            </a:r>
            <a:endParaRPr sz="2600"/>
          </a:p>
          <a:p>
            <a:pPr indent="-393700" lvl="0" marL="457200" rtl="0" algn="l">
              <a:spcBef>
                <a:spcPts val="1600"/>
              </a:spcBef>
              <a:spcAft>
                <a:spcPts val="0"/>
              </a:spcAft>
              <a:buSzPts val="2600"/>
              <a:buChar char="•"/>
            </a:pPr>
            <a:r>
              <a:rPr lang="ro-RO" sz="2600"/>
              <a:t>imagini și date relevante despre bounding box-urile obiectelor (ID-ul clasei din care face parte, coordonatele XY ale colturilor);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ro-RO" sz="2600"/>
              <a:t>Un fișier YAML ce conține informații despre cum sunt impartite pozele pe foldere (cele 3 categorii necesare antrenarii: train, test, val);</a:t>
            </a:r>
            <a:endParaRPr sz="2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dd8513186_2_7"/>
          <p:cNvSpPr txBox="1"/>
          <p:nvPr>
            <p:ph type="title"/>
          </p:nvPr>
        </p:nvSpPr>
        <p:spPr>
          <a:xfrm>
            <a:off x="1239883" y="12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39" name="Google Shape;139;g2add8513186_2_7"/>
          <p:cNvSpPr txBox="1"/>
          <p:nvPr>
            <p:ph idx="1" type="body"/>
          </p:nvPr>
        </p:nvSpPr>
        <p:spPr>
          <a:xfrm>
            <a:off x="1405167" y="1690850"/>
            <a:ext cx="10195200" cy="4465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solidFill>
                  <a:srgbClr val="000000"/>
                </a:solidFill>
              </a:rPr>
              <a:t>Antrenăm modeul preantrenat pe datasetul nostru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add8513186_2_7"/>
          <p:cNvSpPr/>
          <p:nvPr/>
        </p:nvSpPr>
        <p:spPr>
          <a:xfrm>
            <a:off x="9443275" y="2077400"/>
            <a:ext cx="2339400" cy="96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Importarea </a:t>
            </a: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librăriilor</a:t>
            </a: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 si integrarea cu modulele necesare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add8513186_2_7"/>
          <p:cNvSpPr/>
          <p:nvPr/>
        </p:nvSpPr>
        <p:spPr>
          <a:xfrm>
            <a:off x="8417875" y="2414250"/>
            <a:ext cx="1025400" cy="272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2add8513186_2_7"/>
          <p:cNvSpPr/>
          <p:nvPr/>
        </p:nvSpPr>
        <p:spPr>
          <a:xfrm>
            <a:off x="6534875" y="19384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Încărcăm modelul preantrenat YOLOv8 pe datasetul COCO2017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2add8513186_2_7"/>
          <p:cNvSpPr/>
          <p:nvPr/>
        </p:nvSpPr>
        <p:spPr>
          <a:xfrm>
            <a:off x="5501175" y="2414250"/>
            <a:ext cx="1025400" cy="272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add8513186_2_7"/>
          <p:cNvSpPr/>
          <p:nvPr/>
        </p:nvSpPr>
        <p:spPr>
          <a:xfrm>
            <a:off x="3618175" y="19384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Antrenăm modelul preantrenat pe datasetul nostru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add8513186_2_7"/>
          <p:cNvSpPr/>
          <p:nvPr/>
        </p:nvSpPr>
        <p:spPr>
          <a:xfrm>
            <a:off x="4419325" y="3162450"/>
            <a:ext cx="272400" cy="849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2add8513186_2_7"/>
          <p:cNvSpPr/>
          <p:nvPr/>
        </p:nvSpPr>
        <p:spPr>
          <a:xfrm>
            <a:off x="3618175" y="40117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Rulăm modelul final pe câteva imagini de test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2add8513186_2_7"/>
          <p:cNvSpPr/>
          <p:nvPr/>
        </p:nvSpPr>
        <p:spPr>
          <a:xfrm>
            <a:off x="5501175" y="4487550"/>
            <a:ext cx="1410000" cy="27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2add8513186_2_7"/>
          <p:cNvSpPr/>
          <p:nvPr/>
        </p:nvSpPr>
        <p:spPr>
          <a:xfrm>
            <a:off x="6919475" y="40117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Salvăm imaginile rezultat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g2add8513186_2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923" y="1373125"/>
            <a:ext cx="1957835" cy="51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d50167b53_0_14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55" name="Google Shape;155;g2ad50167b53_0_14"/>
          <p:cNvSpPr txBox="1"/>
          <p:nvPr>
            <p:ph idx="1" type="body"/>
          </p:nvPr>
        </p:nvSpPr>
        <p:spPr>
          <a:xfrm>
            <a:off x="1218883" y="1706880"/>
            <a:ext cx="103605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047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În primă fază, am vrut să aflăm numărul de epoci necesar pentru recunoașterea corectă a unei singure clase de obiecte.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56" name="Google Shape;156;g2ad50167b53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4550" y="3170987"/>
            <a:ext cx="2663901" cy="355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2ad50167b53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300" y="3170988"/>
            <a:ext cx="2663901" cy="3551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2ad50167b53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6050" y="3170976"/>
            <a:ext cx="2663901" cy="355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d763e6cb1_0_6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</a:t>
            </a:r>
            <a:endParaRPr/>
          </a:p>
        </p:txBody>
      </p:sp>
      <p:sp>
        <p:nvSpPr>
          <p:cNvPr id="165" name="Google Shape;165;g2ad763e6cb1_0_6"/>
          <p:cNvSpPr txBox="1"/>
          <p:nvPr>
            <p:ph idx="1" type="body"/>
          </p:nvPr>
        </p:nvSpPr>
        <p:spPr>
          <a:xfrm>
            <a:off x="1218883" y="1706880"/>
            <a:ext cx="102858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180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Pentru monitorizarea progresului, am împărțit rezultatele în 3 categorii:</a:t>
            </a:r>
            <a:endParaRPr/>
          </a:p>
          <a:p>
            <a:pPr indent="-262087" lvl="1" marL="60949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•"/>
            </a:pPr>
            <a:r>
              <a:rPr lang="ro-RO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Incorect </a:t>
            </a:r>
            <a:r>
              <a:rPr lang="ro-RO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o-RO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Prea puține obiecte detectate / prea multe identificări greșite;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2087" lvl="1" marL="60949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ro-RO" sz="2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Par</a:t>
            </a:r>
            <a:r>
              <a:rPr lang="ro-RO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ț</a:t>
            </a:r>
            <a:r>
              <a:rPr lang="ro-RO" sz="2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ial corect 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o-RO">
                <a:latin typeface="Arial"/>
                <a:ea typeface="Arial"/>
                <a:cs typeface="Arial"/>
                <a:sym typeface="Arial"/>
              </a:rPr>
              <a:t>Puține o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biectele detectate au fost identificate corect;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262087" lvl="1" marL="60949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400"/>
              <a:buFont typeface="Arial"/>
              <a:buChar char="•"/>
            </a:pPr>
            <a:r>
              <a:rPr lang="ro-RO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Corect 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- Toate obiectele a</a:t>
            </a:r>
            <a:r>
              <a:rPr lang="ro-RO">
                <a:latin typeface="Arial"/>
                <a:ea typeface="Arial"/>
                <a:cs typeface="Arial"/>
                <a:sym typeface="Arial"/>
              </a:rPr>
              <a:t>u fost detectate și identificate corect;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1402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3180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>
                <a:solidFill>
                  <a:schemeClr val="accent1"/>
                </a:solidFill>
              </a:rPr>
              <a:t>Timpul de prezicere a fost foarte rapid în toate testele, având în medie 13-14ms pentru a detecta obiecte dintr-o scena complexă.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dad4a8bdc_1_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 (maxim 3 slide-uri)</a:t>
            </a:r>
            <a:endParaRPr/>
          </a:p>
        </p:txBody>
      </p:sp>
      <p:graphicFrame>
        <p:nvGraphicFramePr>
          <p:cNvPr id="172" name="Google Shape;172;g2adad4a8bdc_1_0"/>
          <p:cNvGraphicFramePr/>
          <p:nvPr/>
        </p:nvGraphicFramePr>
        <p:xfrm>
          <a:off x="1390325" y="2658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{4A65C096-6137-40A6-9791-288597A9E266}</a:tableStyleId>
              </a:tblPr>
              <a:tblGrid>
                <a:gridCol w="1194275"/>
                <a:gridCol w="851375"/>
                <a:gridCol w="608500"/>
                <a:gridCol w="879925"/>
                <a:gridCol w="816050"/>
              </a:tblGrid>
              <a:tr h="4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Nr. epoci \ Tip obiect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Mobilă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Zar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Marker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Toate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10-12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14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3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16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18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20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3" name="Google Shape;173;g2adad4a8bdc_1_0"/>
          <p:cNvGraphicFramePr/>
          <p:nvPr/>
        </p:nvGraphicFramePr>
        <p:xfrm>
          <a:off x="6094425" y="267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{4A65C096-6137-40A6-9791-288597A9E266}</a:tableStyleId>
              </a:tblPr>
              <a:tblGrid>
                <a:gridCol w="1101650"/>
                <a:gridCol w="1121175"/>
                <a:gridCol w="1178300"/>
                <a:gridCol w="1106875"/>
                <a:gridCol w="835400"/>
              </a:tblGrid>
              <a:tr h="100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Nr. epoci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Timp durata antrenament pentru tipul de obiect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100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obila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Z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ar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arker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Toate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10-12</a:t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,8 - 3.6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6,12 - 7.6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~ 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22.8 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m</a:t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14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4.1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7.9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6,7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26.4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16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4.8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.18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7.8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30.6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18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5.54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10.5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35.3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.14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.7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.08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39.12 m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2023-12-13T06:59:36Z</dcterms:created>
  <dc:creator>Otilia Zvorișteanu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